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900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46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955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35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20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990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882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818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66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9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448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8AC6-125A-41C5-8849-8F5646D4D667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DF5C7-0DA3-41E7-B2CE-DD7F0AE7474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0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BACTERIAL </a:t>
            </a:r>
            <a:r>
              <a:rPr lang="en-US" sz="3600" b="1" dirty="0" smtClean="0">
                <a:solidFill>
                  <a:srgbClr val="002060"/>
                </a:solidFill>
              </a:rPr>
              <a:t>Colonial </a:t>
            </a:r>
            <a:r>
              <a:rPr lang="en-US" sz="3600" b="1" dirty="0">
                <a:solidFill>
                  <a:srgbClr val="002060"/>
                </a:solidFill>
              </a:rPr>
              <a:t>MORPHOLOGY</a:t>
            </a:r>
            <a:endParaRPr lang="ar-IQ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loucester MT Extra Condensed" pitchFamily="18" charset="0"/>
                <a:cs typeface="Andalus" pitchFamily="18" charset="-78"/>
              </a:rPr>
              <a:t>Prepared by</a:t>
            </a:r>
          </a:p>
          <a:p>
            <a:r>
              <a:rPr lang="en-US" dirty="0">
                <a:solidFill>
                  <a:srgbClr val="FF0000"/>
                </a:solidFill>
                <a:latin typeface="Gloucester MT Extra Condensed" pitchFamily="18" charset="0"/>
                <a:cs typeface="Andalus" pitchFamily="18" charset="-78"/>
              </a:rPr>
              <a:t>Lecturer  </a:t>
            </a:r>
            <a:r>
              <a:rPr lang="en-US" dirty="0" err="1">
                <a:solidFill>
                  <a:srgbClr val="FF0000"/>
                </a:solidFill>
                <a:latin typeface="Gloucester MT Extra Condensed" pitchFamily="18" charset="0"/>
                <a:cs typeface="Andalus" pitchFamily="18" charset="-78"/>
              </a:rPr>
              <a:t>Reham</a:t>
            </a:r>
            <a:r>
              <a:rPr lang="en-US" dirty="0">
                <a:solidFill>
                  <a:srgbClr val="FF0000"/>
                </a:solidFill>
                <a:latin typeface="Gloucester MT Extra Condensed" pitchFamily="18" charset="0"/>
                <a:cs typeface="Andalus" pitchFamily="18" charset="-78"/>
              </a:rPr>
              <a:t> M.M. AL-</a:t>
            </a:r>
            <a:r>
              <a:rPr lang="en-US" dirty="0" err="1">
                <a:solidFill>
                  <a:srgbClr val="FF0000"/>
                </a:solidFill>
                <a:latin typeface="Gloucester MT Extra Condensed" pitchFamily="18" charset="0"/>
                <a:cs typeface="Andalus" pitchFamily="18" charset="-78"/>
              </a:rPr>
              <a:t>Mosawi</a:t>
            </a:r>
            <a:endParaRPr lang="en-US" dirty="0">
              <a:solidFill>
                <a:srgbClr val="FF0000"/>
              </a:solidFill>
              <a:latin typeface="Gloucester MT Extra Condensed" pitchFamily="18" charset="0"/>
              <a:cs typeface="Andalus" pitchFamily="18" charset="-78"/>
            </a:endParaRPr>
          </a:p>
          <a:p>
            <a:r>
              <a:rPr lang="en-US" dirty="0">
                <a:solidFill>
                  <a:srgbClr val="FF0000"/>
                </a:solidFill>
                <a:latin typeface="Gloucester MT Extra Condensed" pitchFamily="18" charset="0"/>
                <a:cs typeface="Andalus" pitchFamily="18" charset="-78"/>
              </a:rPr>
              <a:t>Microbiology  (Medical bacteriology)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5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406640" cy="10700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BACTERIAL COLONY MORPHOLOGY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924800" cy="4398336"/>
          </a:xfrm>
        </p:spPr>
        <p:txBody>
          <a:bodyPr>
            <a:normAutofit fontScale="25000" lnSpcReduction="20000"/>
          </a:bodyPr>
          <a:lstStyle/>
          <a:p>
            <a:pPr marL="484632" indent="-457200" algn="just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A colony </a:t>
            </a:r>
            <a:r>
              <a:rPr lang="en-US" sz="8000" dirty="0">
                <a:solidFill>
                  <a:schemeClr val="tx1"/>
                </a:solidFill>
              </a:rPr>
              <a:t>is defined as a visible mass </a:t>
            </a:r>
            <a:r>
              <a:rPr lang="en-US" sz="8000" dirty="0" smtClean="0">
                <a:solidFill>
                  <a:schemeClr val="tx1"/>
                </a:solidFill>
              </a:rPr>
              <a:t>of microorganisms </a:t>
            </a:r>
            <a:r>
              <a:rPr lang="en-US" sz="8000" dirty="0">
                <a:solidFill>
                  <a:schemeClr val="tx1"/>
                </a:solidFill>
              </a:rPr>
              <a:t>all originating from a </a:t>
            </a:r>
            <a:r>
              <a:rPr lang="en-US" sz="8000" dirty="0" smtClean="0">
                <a:solidFill>
                  <a:schemeClr val="tx1"/>
                </a:solidFill>
              </a:rPr>
              <a:t>single mother </a:t>
            </a:r>
            <a:r>
              <a:rPr lang="en-US" sz="8000" dirty="0">
                <a:solidFill>
                  <a:schemeClr val="tx1"/>
                </a:solidFill>
              </a:rPr>
              <a:t>cell, therefore a colony constitutes a </a:t>
            </a:r>
            <a:r>
              <a:rPr lang="en-US" sz="8000" dirty="0" smtClean="0">
                <a:solidFill>
                  <a:schemeClr val="tx1"/>
                </a:solidFill>
              </a:rPr>
              <a:t>clone of </a:t>
            </a:r>
            <a:r>
              <a:rPr lang="en-US" sz="8000" dirty="0">
                <a:solidFill>
                  <a:schemeClr val="tx1"/>
                </a:solidFill>
              </a:rPr>
              <a:t>bacteria all genetically </a:t>
            </a:r>
            <a:r>
              <a:rPr lang="en-US" sz="8000" dirty="0" smtClean="0">
                <a:solidFill>
                  <a:schemeClr val="tx1"/>
                </a:solidFill>
              </a:rPr>
              <a:t>alike. In </a:t>
            </a:r>
            <a:r>
              <a:rPr lang="en-US" sz="8000" dirty="0">
                <a:solidFill>
                  <a:schemeClr val="tx1"/>
                </a:solidFill>
              </a:rPr>
              <a:t>the identification of bacteria and fungi </a:t>
            </a:r>
            <a:r>
              <a:rPr lang="en-US" sz="8000" dirty="0" smtClean="0">
                <a:solidFill>
                  <a:schemeClr val="tx1"/>
                </a:solidFill>
              </a:rPr>
              <a:t>much weight </a:t>
            </a:r>
            <a:r>
              <a:rPr lang="en-US" sz="8000" dirty="0">
                <a:solidFill>
                  <a:schemeClr val="tx1"/>
                </a:solidFill>
              </a:rPr>
              <a:t>is placed on how the organism grows in </a:t>
            </a:r>
            <a:r>
              <a:rPr lang="en-US" sz="8000" dirty="0" smtClean="0">
                <a:solidFill>
                  <a:schemeClr val="tx1"/>
                </a:solidFill>
              </a:rPr>
              <a:t>or on </a:t>
            </a:r>
            <a:r>
              <a:rPr lang="en-US" sz="8000" dirty="0">
                <a:solidFill>
                  <a:schemeClr val="tx1"/>
                </a:solidFill>
              </a:rPr>
              <a:t>media. 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484632" indent="-457200" algn="just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This </a:t>
            </a:r>
            <a:r>
              <a:rPr lang="en-US" sz="8000" dirty="0">
                <a:solidFill>
                  <a:schemeClr val="tx1"/>
                </a:solidFill>
              </a:rPr>
              <a:t>exercise will help you identify </a:t>
            </a:r>
            <a:r>
              <a:rPr lang="en-US" sz="8000" dirty="0" smtClean="0">
                <a:solidFill>
                  <a:schemeClr val="tx1"/>
                </a:solidFill>
              </a:rPr>
              <a:t>the cultural </a:t>
            </a:r>
            <a:r>
              <a:rPr lang="en-US" sz="8000" dirty="0">
                <a:solidFill>
                  <a:schemeClr val="tx1"/>
                </a:solidFill>
              </a:rPr>
              <a:t>characteristics of a bacterium on an </a:t>
            </a:r>
            <a:r>
              <a:rPr lang="en-US" sz="8000" dirty="0" smtClean="0">
                <a:solidFill>
                  <a:schemeClr val="tx1"/>
                </a:solidFill>
              </a:rPr>
              <a:t>agar plate-</a:t>
            </a:r>
            <a:r>
              <a:rPr lang="en-US" sz="8000" dirty="0">
                <a:solidFill>
                  <a:schemeClr val="tx1"/>
                </a:solidFill>
              </a:rPr>
              <a:t>--called colony morphology. Although </a:t>
            </a:r>
            <a:r>
              <a:rPr lang="en-US" sz="8000" dirty="0" smtClean="0">
                <a:solidFill>
                  <a:schemeClr val="tx1"/>
                </a:solidFill>
              </a:rPr>
              <a:t>one might </a:t>
            </a:r>
            <a:r>
              <a:rPr lang="en-US" sz="8000" dirty="0">
                <a:solidFill>
                  <a:schemeClr val="tx1"/>
                </a:solidFill>
              </a:rPr>
              <a:t>not necessarily see the importance </a:t>
            </a:r>
            <a:r>
              <a:rPr lang="en-US" sz="8000" dirty="0" smtClean="0">
                <a:solidFill>
                  <a:schemeClr val="tx1"/>
                </a:solidFill>
              </a:rPr>
              <a:t>of colonial </a:t>
            </a:r>
            <a:r>
              <a:rPr lang="en-US" sz="8000" dirty="0">
                <a:solidFill>
                  <a:schemeClr val="tx1"/>
                </a:solidFill>
              </a:rPr>
              <a:t>morphology at first, it really can </a:t>
            </a:r>
            <a:r>
              <a:rPr lang="en-US" sz="8000" dirty="0" smtClean="0">
                <a:solidFill>
                  <a:schemeClr val="tx1"/>
                </a:solidFill>
              </a:rPr>
              <a:t>be important </a:t>
            </a:r>
            <a:r>
              <a:rPr lang="en-US" sz="8000" dirty="0">
                <a:solidFill>
                  <a:schemeClr val="tx1"/>
                </a:solidFill>
              </a:rPr>
              <a:t>when identifying the bacterium.</a:t>
            </a:r>
          </a:p>
          <a:p>
            <a:pPr marL="484632" indent="-457200" algn="just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Features of the colonies may help to pinpoint </a:t>
            </a:r>
            <a:r>
              <a:rPr lang="en-US" sz="8000" dirty="0" smtClean="0">
                <a:solidFill>
                  <a:schemeClr val="tx1"/>
                </a:solidFill>
              </a:rPr>
              <a:t>the identity </a:t>
            </a:r>
            <a:r>
              <a:rPr lang="en-US" sz="8000" dirty="0">
                <a:solidFill>
                  <a:schemeClr val="tx1"/>
                </a:solidFill>
              </a:rPr>
              <a:t>of the bacterium. Different species </a:t>
            </a:r>
            <a:r>
              <a:rPr lang="en-US" sz="8000" dirty="0" smtClean="0">
                <a:solidFill>
                  <a:schemeClr val="tx1"/>
                </a:solidFill>
              </a:rPr>
              <a:t>of bacteria </a:t>
            </a:r>
            <a:r>
              <a:rPr lang="en-US" sz="8000" dirty="0">
                <a:solidFill>
                  <a:schemeClr val="tx1"/>
                </a:solidFill>
              </a:rPr>
              <a:t>can produce very different colonies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67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533400"/>
            <a:ext cx="4575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BACTERIAL COLONY MORPHOLOGY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1"/>
            <a:ext cx="7620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29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990600"/>
            <a:ext cx="7419975" cy="52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533400"/>
            <a:ext cx="4575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BACTERIAL COLONY MORPHOLOGY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8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914400"/>
            <a:ext cx="7467601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533400"/>
            <a:ext cx="4575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BACTERIAL COLONY MORPHOLOGY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4950"/>
            <a:ext cx="7958138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533400"/>
            <a:ext cx="4575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BACTERIAL COLONY MORPHOLOGY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2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BACTERIAL Colonial MORPHOLOGY</vt:lpstr>
      <vt:lpstr>BACTERIAL COLONY MORPHOLOGY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al-eman</dc:creator>
  <cp:lastModifiedBy>al-eman</cp:lastModifiedBy>
  <cp:revision>4</cp:revision>
  <dcterms:created xsi:type="dcterms:W3CDTF">2016-12-10T08:54:03Z</dcterms:created>
  <dcterms:modified xsi:type="dcterms:W3CDTF">2018-12-27T19:23:46Z</dcterms:modified>
</cp:coreProperties>
</file>